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97" r:id="rId5"/>
    <p:sldId id="298" r:id="rId6"/>
    <p:sldId id="299" r:id="rId7"/>
    <p:sldId id="301" r:id="rId8"/>
    <p:sldId id="302" r:id="rId9"/>
    <p:sldId id="303" r:id="rId10"/>
    <p:sldId id="291" r:id="rId11"/>
    <p:sldId id="263" r:id="rId12"/>
    <p:sldId id="265" r:id="rId13"/>
    <p:sldId id="30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um Ballard" initials="CB" lastIdx="1" clrIdx="0">
    <p:extLst>
      <p:ext uri="{19B8F6BF-5375-455C-9EA6-DF929625EA0E}">
        <p15:presenceInfo xmlns:p15="http://schemas.microsoft.com/office/powerpoint/2012/main" userId="f46a3bf249d3c4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2"/>
    <p:restoredTop sz="93695"/>
  </p:normalViewPr>
  <p:slideViewPr>
    <p:cSldViewPr snapToGrid="0" snapToObjects="1">
      <p:cViewPr varScale="1">
        <p:scale>
          <a:sx n="108" d="100"/>
          <a:sy n="108" d="100"/>
        </p:scale>
        <p:origin x="64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82675-4B3F-FC40-9A6E-DD0665562FB0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60CED-F9EB-7540-A379-DA93A14E2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09F1AF-CA73-3E44-B343-4A61DD506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622"/>
          <a:stretch/>
        </p:blipFill>
        <p:spPr>
          <a:xfrm>
            <a:off x="2519551" y="0"/>
            <a:ext cx="9755191" cy="6858000"/>
          </a:xfrm>
          <a:prstGeom prst="rect">
            <a:avLst/>
          </a:prstGeom>
          <a:noFill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351E449-5087-FB47-9B9F-539470A15D6F}"/>
              </a:ext>
            </a:extLst>
          </p:cNvPr>
          <p:cNvGrpSpPr/>
          <p:nvPr userDrawn="1"/>
        </p:nvGrpSpPr>
        <p:grpSpPr>
          <a:xfrm rot="20831314">
            <a:off x="3373845" y="-909741"/>
            <a:ext cx="9342086" cy="9264402"/>
            <a:chOff x="4151538" y="-4481"/>
            <a:chExt cx="8064408" cy="68655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FBBA79-7E6E-3F48-BB79-5B953A272087}"/>
                </a:ext>
              </a:extLst>
            </p:cNvPr>
            <p:cNvSpPr/>
            <p:nvPr userDrawn="1"/>
          </p:nvSpPr>
          <p:spPr>
            <a:xfrm>
              <a:off x="4151538" y="3069"/>
              <a:ext cx="2015589" cy="6858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18DB38-448F-C443-94CA-AE153D432A9D}"/>
                </a:ext>
              </a:extLst>
            </p:cNvPr>
            <p:cNvSpPr/>
            <p:nvPr userDrawn="1"/>
          </p:nvSpPr>
          <p:spPr>
            <a:xfrm>
              <a:off x="6168153" y="3069"/>
              <a:ext cx="2015589" cy="6858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0A4ABD-F0C1-CC43-8785-F5CA686AE519}"/>
                </a:ext>
              </a:extLst>
            </p:cNvPr>
            <p:cNvSpPr/>
            <p:nvPr userDrawn="1"/>
          </p:nvSpPr>
          <p:spPr>
            <a:xfrm>
              <a:off x="8184768" y="-4481"/>
              <a:ext cx="2015589" cy="6858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8A2AFC-0BD0-6D41-A344-2307708CDD7E}"/>
                </a:ext>
              </a:extLst>
            </p:cNvPr>
            <p:cNvSpPr/>
            <p:nvPr userDrawn="1"/>
          </p:nvSpPr>
          <p:spPr>
            <a:xfrm>
              <a:off x="10200357" y="3069"/>
              <a:ext cx="2015589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791A6C-0BAD-1642-88BB-07226164CB8F}"/>
              </a:ext>
            </a:extLst>
          </p:cNvPr>
          <p:cNvSpPr/>
          <p:nvPr userDrawn="1"/>
        </p:nvSpPr>
        <p:spPr>
          <a:xfrm>
            <a:off x="0" y="0"/>
            <a:ext cx="762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2B5B6-FE13-D64C-8150-F1A1718C6A43}"/>
              </a:ext>
            </a:extLst>
          </p:cNvPr>
          <p:cNvGrpSpPr/>
          <p:nvPr userDrawn="1"/>
        </p:nvGrpSpPr>
        <p:grpSpPr>
          <a:xfrm>
            <a:off x="2343150" y="-367853"/>
            <a:ext cx="10788263" cy="8189851"/>
            <a:chOff x="2270416" y="-399910"/>
            <a:chExt cx="11602080" cy="8807656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1CFB70A9-52A0-FB4D-83CA-8B0F025446C0}"/>
                </a:ext>
              </a:extLst>
            </p:cNvPr>
            <p:cNvSpPr/>
            <p:nvPr userDrawn="1"/>
          </p:nvSpPr>
          <p:spPr>
            <a:xfrm flipH="1">
              <a:off x="10424842" y="6082300"/>
              <a:ext cx="1767158" cy="84383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BD8BFA5-5FB3-064D-84D2-527A2C2C1090}"/>
                </a:ext>
              </a:extLst>
            </p:cNvPr>
            <p:cNvSpPr/>
            <p:nvPr userDrawn="1"/>
          </p:nvSpPr>
          <p:spPr>
            <a:xfrm>
              <a:off x="2460124" y="4052127"/>
              <a:ext cx="2052431" cy="331890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B548D79-2A03-1E45-83D4-26E575429D20}"/>
                </a:ext>
              </a:extLst>
            </p:cNvPr>
            <p:cNvSpPr/>
            <p:nvPr userDrawn="1"/>
          </p:nvSpPr>
          <p:spPr>
            <a:xfrm rot="5400000">
              <a:off x="3524549" y="-1254134"/>
              <a:ext cx="2392679" cy="490094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628BDD43-B188-BF4F-B847-3533E52E6BF1}"/>
                </a:ext>
              </a:extLst>
            </p:cNvPr>
            <p:cNvSpPr/>
            <p:nvPr userDrawn="1"/>
          </p:nvSpPr>
          <p:spPr>
            <a:xfrm flipH="1" flipV="1">
              <a:off x="11715937" y="-15101"/>
              <a:ext cx="500009" cy="84383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1052EF-6CD4-3349-93D8-912088D370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9651" b="9588"/>
            <a:stretch/>
          </p:blipFill>
          <p:spPr>
            <a:xfrm rot="19928389">
              <a:off x="2966836" y="-399910"/>
              <a:ext cx="10905660" cy="8807656"/>
            </a:xfrm>
            <a:prstGeom prst="rect">
              <a:avLst/>
            </a:prstGeom>
          </p:spPr>
        </p:pic>
      </p:grp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46A650ED-EEC3-D849-BE81-A0E29EEBFC8E}"/>
              </a:ext>
            </a:extLst>
          </p:cNvPr>
          <p:cNvSpPr/>
          <p:nvPr userDrawn="1"/>
        </p:nvSpPr>
        <p:spPr>
          <a:xfrm rot="5400000" flipV="1">
            <a:off x="11072586" y="449214"/>
            <a:ext cx="1643202" cy="65078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03612" y="597015"/>
            <a:ext cx="5556529" cy="2865096"/>
          </a:xfrm>
          <a:noFill/>
        </p:spPr>
        <p:txBody>
          <a:bodyPr anchor="b">
            <a:noAutofit/>
          </a:bodyPr>
          <a:lstStyle>
            <a:lvl1pPr algn="l">
              <a:lnSpc>
                <a:spcPct val="70000"/>
              </a:lnSpc>
              <a:defRPr sz="8000" b="1" i="1">
                <a:solidFill>
                  <a:schemeClr val="bg1"/>
                </a:solidFill>
                <a:effectLst/>
                <a:latin typeface="Barlow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03611" y="3538311"/>
            <a:ext cx="3693036" cy="85069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D31DBC15-67D5-F340-9F71-D16A7113871E}"/>
              </a:ext>
            </a:extLst>
          </p:cNvPr>
          <p:cNvSpPr/>
          <p:nvPr userDrawn="1"/>
        </p:nvSpPr>
        <p:spPr>
          <a:xfrm rot="5400000" flipH="1" flipV="1">
            <a:off x="10880398" y="5571356"/>
            <a:ext cx="956388" cy="177582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4416"/>
      </p:ext>
    </p:extLst>
  </p:cSld>
  <p:clrMapOvr>
    <a:masterClrMapping/>
  </p:clrMapOvr>
  <p:transition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99" y="1039660"/>
            <a:ext cx="11556787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E3F7A7-1ECC-8F4F-8913-FA13F0CD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617" y="6418980"/>
            <a:ext cx="11072255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E19CC-AA89-C44E-A5C8-74E5C39F6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83269"/>
      </p:ext>
    </p:extLst>
  </p:cSld>
  <p:clrMapOvr>
    <a:masterClrMapping/>
  </p:clrMapOvr>
  <p:transition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E3F7A7-1ECC-8F4F-8913-FA13F0CD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39969"/>
      </p:ext>
    </p:extLst>
  </p:cSld>
  <p:clrMapOvr>
    <a:masterClrMapping/>
  </p:clrMapOvr>
  <p:transition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1411E6-99ED-4247-B043-1CF3A9C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47008"/>
      </p:ext>
    </p:extLst>
  </p:cSld>
  <p:clrMapOvr>
    <a:masterClrMapping/>
  </p:clrMapOvr>
  <p:transition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3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27ACE17-2141-AA43-841A-6C1E876E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0396"/>
      </p:ext>
    </p:extLst>
  </p:cSld>
  <p:clrMapOvr>
    <a:masterClrMapping/>
  </p:clrMapOvr>
  <p:transition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tx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9E0BEF-A4CA-394E-9BD5-35186FD3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96725"/>
      </p:ext>
    </p:extLst>
  </p:cSld>
  <p:clrMapOvr>
    <a:masterClrMapping/>
  </p:clrMapOvr>
  <p:transition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4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FD038C9-8384-8A43-AC0E-F4A17B0C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38880"/>
      </p:ext>
    </p:extLst>
  </p:cSld>
  <p:clrMapOvr>
    <a:masterClrMapping/>
  </p:clrMapOvr>
  <p:transition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B1D3F4-7CD5-FE44-83A4-276A75C56A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671" r="5567"/>
          <a:stretch/>
        </p:blipFill>
        <p:spPr>
          <a:xfrm flipH="1">
            <a:off x="-143118" y="6908"/>
            <a:ext cx="8719558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A73FC48-CD8F-1247-9D5F-755706CD191D}"/>
              </a:ext>
            </a:extLst>
          </p:cNvPr>
          <p:cNvGrpSpPr/>
          <p:nvPr userDrawn="1"/>
        </p:nvGrpSpPr>
        <p:grpSpPr>
          <a:xfrm rot="20358087">
            <a:off x="-546500" y="-547670"/>
            <a:ext cx="8064408" cy="8468760"/>
            <a:chOff x="4151538" y="-4481"/>
            <a:chExt cx="8064408" cy="68655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26077C-A3B7-2A42-92E3-D7DF20DB97E5}"/>
                </a:ext>
              </a:extLst>
            </p:cNvPr>
            <p:cNvSpPr/>
            <p:nvPr userDrawn="1"/>
          </p:nvSpPr>
          <p:spPr>
            <a:xfrm>
              <a:off x="4151538" y="3069"/>
              <a:ext cx="2015589" cy="6858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D02865-BC82-B341-802B-A3A01BE392E7}"/>
                </a:ext>
              </a:extLst>
            </p:cNvPr>
            <p:cNvSpPr/>
            <p:nvPr userDrawn="1"/>
          </p:nvSpPr>
          <p:spPr>
            <a:xfrm>
              <a:off x="6168153" y="3069"/>
              <a:ext cx="2015589" cy="6858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5D179D-2F5C-F144-A7CB-07B46AAAE762}"/>
                </a:ext>
              </a:extLst>
            </p:cNvPr>
            <p:cNvSpPr/>
            <p:nvPr userDrawn="1"/>
          </p:nvSpPr>
          <p:spPr>
            <a:xfrm>
              <a:off x="8184768" y="-4481"/>
              <a:ext cx="2015589" cy="6858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D84C5A-C047-5343-9DF8-665865B78A95}"/>
                </a:ext>
              </a:extLst>
            </p:cNvPr>
            <p:cNvSpPr/>
            <p:nvPr userDrawn="1"/>
          </p:nvSpPr>
          <p:spPr>
            <a:xfrm>
              <a:off x="10200357" y="3069"/>
              <a:ext cx="2015589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2B5B6-FE13-D64C-8150-F1A1718C6A43}"/>
              </a:ext>
            </a:extLst>
          </p:cNvPr>
          <p:cNvGrpSpPr/>
          <p:nvPr userDrawn="1"/>
        </p:nvGrpSpPr>
        <p:grpSpPr>
          <a:xfrm rot="5400000">
            <a:off x="-948724" y="-938396"/>
            <a:ext cx="9764889" cy="9361063"/>
            <a:chOff x="3383882" y="-1666761"/>
            <a:chExt cx="9764889" cy="93610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1052EF-6CD4-3349-93D8-912088D370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9651" b="9588"/>
            <a:stretch/>
          </p:blipFill>
          <p:spPr>
            <a:xfrm rot="19928389">
              <a:off x="3383882" y="-192042"/>
              <a:ext cx="9764889" cy="788634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B548D79-2A03-1E45-83D4-26E575429D20}"/>
                </a:ext>
              </a:extLst>
            </p:cNvPr>
            <p:cNvSpPr/>
            <p:nvPr userDrawn="1"/>
          </p:nvSpPr>
          <p:spPr>
            <a:xfrm rot="5400000">
              <a:off x="5815859" y="-2983112"/>
              <a:ext cx="3020500" cy="565320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317678" y="330093"/>
            <a:ext cx="5556529" cy="2865096"/>
          </a:xfrm>
          <a:noFill/>
        </p:spPr>
        <p:txBody>
          <a:bodyPr anchor="b">
            <a:noAutofit/>
          </a:bodyPr>
          <a:lstStyle>
            <a:lvl1pPr algn="r">
              <a:lnSpc>
                <a:spcPct val="70000"/>
              </a:lnSpc>
              <a:defRPr sz="8000" b="0" i="1">
                <a:solidFill>
                  <a:schemeClr val="bg1"/>
                </a:solidFill>
                <a:effectLst/>
                <a:latin typeface="Barlow Ligh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181171" y="3271389"/>
            <a:ext cx="3693036" cy="850693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accent5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DDFCFFA-BC3F-FC4B-B837-50CC7FFBDC7D}"/>
              </a:ext>
            </a:extLst>
          </p:cNvPr>
          <p:cNvSpPr/>
          <p:nvPr userDrawn="1"/>
        </p:nvSpPr>
        <p:spPr>
          <a:xfrm rot="16200000">
            <a:off x="7702351" y="5946387"/>
            <a:ext cx="563879" cy="133554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710B329F-D851-864F-BD6C-37E8D2A3834B}"/>
              </a:ext>
            </a:extLst>
          </p:cNvPr>
          <p:cNvSpPr/>
          <p:nvPr userDrawn="1"/>
        </p:nvSpPr>
        <p:spPr>
          <a:xfrm>
            <a:off x="-143118" y="5560952"/>
            <a:ext cx="563879" cy="133554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61847"/>
      </p:ext>
    </p:extLst>
  </p:cSld>
  <p:clrMapOvr>
    <a:masterClrMapping/>
  </p:clrMapOvr>
  <p:transition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596" y="288099"/>
            <a:ext cx="9863203" cy="1039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596" y="1508760"/>
            <a:ext cx="9863203" cy="466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65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9" r:id="rId3"/>
    <p:sldLayoutId id="2147483667" r:id="rId4"/>
    <p:sldLayoutId id="2147483664" r:id="rId5"/>
    <p:sldLayoutId id="2147483666" r:id="rId6"/>
    <p:sldLayoutId id="2147483665" r:id="rId7"/>
    <p:sldLayoutId id="2147483668" r:id="rId8"/>
  </p:sldLayoutIdLst>
  <p:transition>
    <p:cover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1" kern="1200">
          <a:solidFill>
            <a:schemeClr val="accent1"/>
          </a:solidFill>
          <a:latin typeface="Barlow Extra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4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0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D3770E-C1F5-1B4A-BB81-5160DAF5B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611" y="3538311"/>
            <a:ext cx="2800834" cy="189164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Analysing</a:t>
            </a:r>
            <a:r>
              <a:rPr lang="en-US" dirty="0">
                <a:solidFill>
                  <a:schemeClr val="accent5"/>
                </a:solidFill>
              </a:rPr>
              <a:t> Fantasy Premier League Football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168225-5E2A-DC49-89D2-03157B4AF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pic>
        <p:nvPicPr>
          <p:cNvPr id="1026" name="Picture 2" descr="Image result for flatiron school logo">
            <a:extLst>
              <a:ext uri="{FF2B5EF4-FFF2-40B4-BE49-F238E27FC236}">
                <a16:creationId xmlns:a16="http://schemas.microsoft.com/office/drawing/2014/main" id="{79CBF61D-4358-0040-968C-EB7410DB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2" y="5523723"/>
            <a:ext cx="2078279" cy="116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489056"/>
      </p:ext>
    </p:extLst>
  </p:cSld>
  <p:clrMapOvr>
    <a:masterClrMapping/>
  </p:clrMapOvr>
  <p:transition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E6E6-D996-104C-8BFF-84D3E54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suite of tools for FPL managers...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36C5F-6028-AB4F-90F5-11A49298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88C427-465F-D14D-A44F-02A3B58BE641}"/>
              </a:ext>
            </a:extLst>
          </p:cNvPr>
          <p:cNvGrpSpPr/>
          <p:nvPr/>
        </p:nvGrpSpPr>
        <p:grpSpPr>
          <a:xfrm>
            <a:off x="253708" y="1444432"/>
            <a:ext cx="11742784" cy="2396647"/>
            <a:chOff x="320615" y="1305558"/>
            <a:chExt cx="12429610" cy="25368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853C37-3A1A-5A42-A83E-55D5A303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5960" y="1305558"/>
              <a:ext cx="4058920" cy="2536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FD4D2A-D507-6F43-BF44-A9A5B3A7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15" y="1305558"/>
              <a:ext cx="4058920" cy="25368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A66087-2A50-754A-98FE-E30F8404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305" y="1305558"/>
              <a:ext cx="4058920" cy="2536825"/>
            </a:xfrm>
            <a:prstGeom prst="rect">
              <a:avLst/>
            </a:prstGeom>
          </p:spPr>
        </p:pic>
      </p:grp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7E8FCA58-1393-AE47-993A-5ED3CF3A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08" y="3919440"/>
            <a:ext cx="3834635" cy="249388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Shows how players have progressed through the season so far (by position)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Can be used to identify trends before they become obvious to every manager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KPIs fully customisable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2255A5E0-0DE5-1C43-87B4-2F3E37FBECB6}"/>
              </a:ext>
            </a:extLst>
          </p:cNvPr>
          <p:cNvSpPr txBox="1">
            <a:spLocks/>
          </p:cNvSpPr>
          <p:nvPr/>
        </p:nvSpPr>
        <p:spPr>
          <a:xfrm>
            <a:off x="4207782" y="3919440"/>
            <a:ext cx="3834635" cy="2393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A fully customisable dashboard showing KPIs for each player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Can filter performance based on player price, </a:t>
            </a:r>
            <a:r>
              <a:rPr lang="en-GB" sz="1800" dirty="0" err="1">
                <a:solidFill>
                  <a:schemeClr val="bg1"/>
                </a:solidFill>
                <a:latin typeface="Barlow" pitchFamily="2" charset="77"/>
              </a:rPr>
              <a:t>gameweek</a:t>
            </a: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, and home/away matches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View trends/rankings of players selected in the scatter plot 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4A9828A9-C46A-6C48-916E-7EBB90123B7C}"/>
              </a:ext>
            </a:extLst>
          </p:cNvPr>
          <p:cNvSpPr txBox="1">
            <a:spLocks/>
          </p:cNvSpPr>
          <p:nvPr/>
        </p:nvSpPr>
        <p:spPr>
          <a:xfrm>
            <a:off x="8161856" y="3919440"/>
            <a:ext cx="3834635" cy="249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A dashboard showing team-level performance across KPIs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All views and KPIs are fully customisable and can be filtered as required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Gives a view of how teams have played against each other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AC568E5B-940B-D24B-819A-D66C1049D3B5}"/>
              </a:ext>
            </a:extLst>
          </p:cNvPr>
          <p:cNvSpPr txBox="1">
            <a:spLocks/>
          </p:cNvSpPr>
          <p:nvPr/>
        </p:nvSpPr>
        <p:spPr>
          <a:xfrm>
            <a:off x="253708" y="1079307"/>
            <a:ext cx="3834634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chemeClr val="accent4"/>
                </a:solidFill>
                <a:latin typeface="Barlow SemiBold" pitchFamily="2" charset="77"/>
              </a:rPr>
              <a:t>1) SEASON SUMMARY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50795136-461E-5747-B7FA-B38E636FB384}"/>
              </a:ext>
            </a:extLst>
          </p:cNvPr>
          <p:cNvSpPr txBox="1">
            <a:spLocks/>
          </p:cNvSpPr>
          <p:nvPr/>
        </p:nvSpPr>
        <p:spPr>
          <a:xfrm>
            <a:off x="4207783" y="1079307"/>
            <a:ext cx="3834634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chemeClr val="accent4"/>
                </a:solidFill>
                <a:latin typeface="Barlow SemiBold" pitchFamily="2" charset="77"/>
              </a:rPr>
              <a:t>2) PLAYER DASHBOARD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FDCEF0A6-17DF-714C-BE01-DA4BD0B001CF}"/>
              </a:ext>
            </a:extLst>
          </p:cNvPr>
          <p:cNvSpPr txBox="1">
            <a:spLocks/>
          </p:cNvSpPr>
          <p:nvPr/>
        </p:nvSpPr>
        <p:spPr>
          <a:xfrm>
            <a:off x="8161857" y="1079307"/>
            <a:ext cx="3834634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chemeClr val="accent4"/>
                </a:solidFill>
                <a:latin typeface="Barlow SemiBold" pitchFamily="2" charset="77"/>
              </a:rPr>
              <a:t>3) TEAM DASHBOARD</a:t>
            </a:r>
          </a:p>
        </p:txBody>
      </p:sp>
    </p:spTree>
    <p:extLst>
      <p:ext uri="{BB962C8B-B14F-4D97-AF65-F5344CB8AC3E}">
        <p14:creationId xmlns:p14="http://schemas.microsoft.com/office/powerpoint/2010/main" val="3887197701"/>
      </p:ext>
    </p:extLst>
  </p:cSld>
  <p:clrMapOvr>
    <a:masterClrMapping/>
  </p:clrMapOvr>
  <p:transition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resources.premierleague.com/photos/premierleague/photo/2019/11/02/7d7b3d71-2dd6-40e9-88b2-9f9d68acd06d/2019-11-02T152853Z_1246385097_RC12B571A5D0_RTRMADP_3_SOCCER-ENGLAND-SHU-BUR-REPORT.JPG?width=1350&amp;height=759">
            <a:extLst>
              <a:ext uri="{FF2B5EF4-FFF2-40B4-BE49-F238E27FC236}">
                <a16:creationId xmlns:a16="http://schemas.microsoft.com/office/drawing/2014/main" id="{5B87E10C-B726-DA44-99FA-91C3DACD6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8" r="29478"/>
          <a:stretch/>
        </p:blipFill>
        <p:spPr bwMode="auto">
          <a:xfrm>
            <a:off x="8353529" y="0"/>
            <a:ext cx="3838471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562D40E-3B72-F248-9E88-76F1D187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F90C8-EE4C-3646-8E96-ED9E746E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11E62-65F7-E448-9605-6CA6AFE77E91}"/>
              </a:ext>
            </a:extLst>
          </p:cNvPr>
          <p:cNvSpPr/>
          <p:nvPr/>
        </p:nvSpPr>
        <p:spPr>
          <a:xfrm>
            <a:off x="8242662" y="0"/>
            <a:ext cx="2337413" cy="6874358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4180CC-B588-D54C-9813-1B6DB4709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39660"/>
            <a:ext cx="6091785" cy="5137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further work that could be done using the gathered data:</a:t>
            </a:r>
          </a:p>
          <a:p>
            <a:pPr lvl="1">
              <a:spcBef>
                <a:spcPts val="600"/>
              </a:spcBef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Create further dashboards (e.g. using the shot level data)</a:t>
            </a:r>
          </a:p>
          <a:p>
            <a:pPr lvl="1">
              <a:spcBef>
                <a:spcPts val="600"/>
              </a:spcBef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Spend further time working on feature engineering to create predictive models</a:t>
            </a:r>
          </a:p>
          <a:p>
            <a:pPr lvl="1">
              <a:spcBef>
                <a:spcPts val="600"/>
              </a:spcBef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Get more data from previous seasons to strengthen the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8B57F-F4C0-944A-88F5-5C8F052A86CB}"/>
              </a:ext>
            </a:extLst>
          </p:cNvPr>
          <p:cNvSpPr txBox="1"/>
          <p:nvPr/>
        </p:nvSpPr>
        <p:spPr>
          <a:xfrm>
            <a:off x="13540902" y="27237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GB" sz="1200" dirty="0">
              <a:solidFill>
                <a:schemeClr val="accent6"/>
              </a:solidFill>
              <a:latin typeface="Barlow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4646950"/>
      </p:ext>
    </p:extLst>
  </p:cSld>
  <p:clrMapOvr>
    <a:masterClrMapping/>
  </p:clrMapOvr>
  <p:transition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F9A82-3456-C24B-8DE9-9C3E4FF05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141" y="330093"/>
            <a:ext cx="4290066" cy="2865096"/>
          </a:xfrm>
        </p:spPr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B6762-F3DF-714D-B9BB-711035BC6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Further detail on the model, and additional analysis of the dataset is included in further pages</a:t>
            </a:r>
          </a:p>
        </p:txBody>
      </p:sp>
    </p:spTree>
    <p:extLst>
      <p:ext uri="{BB962C8B-B14F-4D97-AF65-F5344CB8AC3E}">
        <p14:creationId xmlns:p14="http://schemas.microsoft.com/office/powerpoint/2010/main" val="3846815617"/>
      </p:ext>
    </p:extLst>
  </p:cSld>
  <p:clrMapOvr>
    <a:masterClrMapping/>
  </p:clrMapOvr>
  <p:transition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AB3AC-9889-A54B-A409-F01CD94D9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04263"/>
              </p:ext>
            </p:extLst>
          </p:nvPr>
        </p:nvGraphicFramePr>
        <p:xfrm>
          <a:off x="2812287" y="1621873"/>
          <a:ext cx="7932906" cy="36143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16000">
                  <a:extLst>
                    <a:ext uri="{9D8B030D-6E8A-4147-A177-3AD203B41FA5}">
                      <a16:colId xmlns:a16="http://schemas.microsoft.com/office/drawing/2014/main" val="305005488"/>
                    </a:ext>
                  </a:extLst>
                </a:gridCol>
                <a:gridCol w="2508453">
                  <a:extLst>
                    <a:ext uri="{9D8B030D-6E8A-4147-A177-3AD203B41FA5}">
                      <a16:colId xmlns:a16="http://schemas.microsoft.com/office/drawing/2014/main" val="1236917790"/>
                    </a:ext>
                  </a:extLst>
                </a:gridCol>
                <a:gridCol w="2508453">
                  <a:extLst>
                    <a:ext uri="{9D8B030D-6E8A-4147-A177-3AD203B41FA5}">
                      <a16:colId xmlns:a16="http://schemas.microsoft.com/office/drawing/2014/main" val="3610634626"/>
                    </a:ext>
                  </a:extLst>
                </a:gridCol>
              </a:tblGrid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sz="2400" dirty="0">
                          <a:latin typeface="Barlow" pitchFamily="2" charset="77"/>
                        </a:rPr>
                        <a:t>Model Type</a:t>
                      </a:r>
                      <a:endParaRPr lang="en-GB" sz="2400" baseline="30000" dirty="0"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Barlow" pitchFamily="2" charset="77"/>
                        </a:rPr>
                        <a:t>Expected</a:t>
                      </a:r>
                    </a:p>
                    <a:p>
                      <a:pPr algn="ctr"/>
                      <a:r>
                        <a:rPr lang="en-GB" sz="1600" dirty="0">
                          <a:latin typeface="Barlow" pitchFamily="2" charset="77"/>
                        </a:rPr>
                        <a:t>Goals Adjusted R</a:t>
                      </a:r>
                      <a:r>
                        <a:rPr lang="en-GB" sz="1600" baseline="30000" dirty="0">
                          <a:latin typeface="Barlow" pitchFamily="2" charset="7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Barlow" pitchFamily="2" charset="77"/>
                        </a:rPr>
                        <a:t>Expected Goal Involvement Adjusted R</a:t>
                      </a:r>
                      <a:r>
                        <a:rPr lang="en-GB" sz="1600" baseline="30000" dirty="0">
                          <a:latin typeface="Barlow" pitchFamily="2" charset="77"/>
                        </a:rPr>
                        <a:t>2</a:t>
                      </a:r>
                      <a:endParaRPr lang="en-GB" sz="1600" dirty="0"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020625"/>
                  </a:ext>
                </a:extLst>
              </a:tr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chemeClr val="accent2"/>
                          </a:solidFill>
                          <a:latin typeface="Barlow" pitchFamily="2" charset="77"/>
                        </a:rPr>
                        <a:t>Decision tree regressor</a:t>
                      </a:r>
                      <a:endParaRPr lang="en-GB" b="1" i="0" dirty="0">
                        <a:solidFill>
                          <a:schemeClr val="accent2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0.1556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0.1155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0.1922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0.0762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166244"/>
                  </a:ext>
                </a:extLst>
              </a:tr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chemeClr val="accent2"/>
                          </a:solidFill>
                          <a:latin typeface="Barlow" pitchFamily="2" charset="77"/>
                        </a:rPr>
                        <a:t>Random Forest Regressor</a:t>
                      </a:r>
                      <a:endParaRPr lang="en-GB" b="1" i="0" dirty="0">
                        <a:solidFill>
                          <a:schemeClr val="accent2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0.6059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0.1609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0.3596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0.1788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937170"/>
                  </a:ext>
                </a:extLst>
              </a:tr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chemeClr val="accent2"/>
                          </a:solidFill>
                          <a:latin typeface="Barlow" pitchFamily="2" charset="77"/>
                        </a:rPr>
                        <a:t>XGBoost Regressor</a:t>
                      </a:r>
                      <a:endParaRPr lang="en-GB" b="1" i="0" dirty="0">
                        <a:solidFill>
                          <a:schemeClr val="accent2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0.4209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0.1525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0.5945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0.1531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73188"/>
                  </a:ext>
                </a:extLst>
              </a:tr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chemeClr val="accent2"/>
                          </a:solidFill>
                          <a:latin typeface="Barlow" pitchFamily="2" charset="77"/>
                        </a:rPr>
                        <a:t>Neural Network</a:t>
                      </a:r>
                      <a:endParaRPr lang="en-GB" b="1" i="0" dirty="0">
                        <a:solidFill>
                          <a:schemeClr val="accent2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0.6962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-0.0167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0.7426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-0.0276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013256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9703947A-ED50-E847-A549-710DB17C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failed to effectively predict player XG and XGI</a:t>
            </a:r>
          </a:p>
        </p:txBody>
      </p:sp>
    </p:spTree>
    <p:extLst>
      <p:ext uri="{BB962C8B-B14F-4D97-AF65-F5344CB8AC3E}">
        <p14:creationId xmlns:p14="http://schemas.microsoft.com/office/powerpoint/2010/main" val="208446540"/>
      </p:ext>
    </p:extLst>
  </p:cSld>
  <p:clrMapOvr>
    <a:masterClrMapping/>
  </p:clrMapOvr>
  <p:transition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DF122-A809-2241-89C6-5291F867E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 t="14552" r="4136" b="13653"/>
          <a:stretch/>
        </p:blipFill>
        <p:spPr>
          <a:xfrm rot="5400000">
            <a:off x="6776545" y="1442546"/>
            <a:ext cx="6858000" cy="397291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E5C011F-BDA1-BE47-B6D9-842C8ED6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Barlow ExtraLight" pitchFamily="2" charset="77"/>
              </a:rPr>
              <a:t>Executive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33359-0CB1-3144-949B-130FBEA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013C79-AB8E-B345-94A1-1B27155F2E16}"/>
              </a:ext>
            </a:extLst>
          </p:cNvPr>
          <p:cNvSpPr/>
          <p:nvPr/>
        </p:nvSpPr>
        <p:spPr>
          <a:xfrm>
            <a:off x="6631618" y="0"/>
            <a:ext cx="4850847" cy="6858000"/>
          </a:xfrm>
          <a:prstGeom prst="rect">
            <a:avLst/>
          </a:prstGeom>
          <a:gradFill>
            <a:gsLst>
              <a:gs pos="3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46ACE4-366F-454B-95DF-36A5D47A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5" y="1039660"/>
            <a:ext cx="5523865" cy="5538693"/>
          </a:xfrm>
        </p:spPr>
        <p:txBody>
          <a:bodyPr>
            <a:normAutofit/>
          </a:bodyPr>
          <a:lstStyle/>
          <a:p>
            <a:r>
              <a:rPr lang="en-US" dirty="0"/>
              <a:t>An introduction to FPL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How can Data Science help?</a:t>
            </a:r>
          </a:p>
          <a:p>
            <a:r>
              <a:rPr lang="en-US" dirty="0">
                <a:solidFill>
                  <a:schemeClr val="accent6"/>
                </a:solidFill>
              </a:rPr>
              <a:t>Where do FPL points come from?</a:t>
            </a:r>
          </a:p>
          <a:p>
            <a:r>
              <a:rPr lang="en-US" dirty="0"/>
              <a:t>Differential players</a:t>
            </a:r>
          </a:p>
          <a:p>
            <a:r>
              <a:rPr lang="en-US" dirty="0"/>
              <a:t>What can we do with the data?</a:t>
            </a:r>
            <a:endParaRPr lang="en-US" dirty="0">
              <a:solidFill>
                <a:schemeClr val="accent6"/>
              </a:solidFill>
            </a:endParaRPr>
          </a:p>
          <a:p>
            <a:pPr lvl="1">
              <a:buFont typeface="System Font Regular"/>
              <a:buChar char="-"/>
            </a:pPr>
            <a:r>
              <a:rPr lang="en-GB" dirty="0">
                <a:solidFill>
                  <a:schemeClr val="accent1"/>
                </a:solidFill>
              </a:rPr>
              <a:t>Player ‘importance’</a:t>
            </a:r>
          </a:p>
          <a:p>
            <a:pPr lvl="1">
              <a:buFont typeface="System Font Regular"/>
              <a:buChar char="-"/>
            </a:pPr>
            <a:r>
              <a:rPr lang="en-GB" dirty="0">
                <a:solidFill>
                  <a:schemeClr val="accent1"/>
                </a:solidFill>
              </a:rPr>
              <a:t>Network analysis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Expected goals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Tableau dashboards</a:t>
            </a:r>
          </a:p>
          <a:p>
            <a:r>
              <a:rPr lang="en-US" dirty="0">
                <a:solidFill>
                  <a:schemeClr val="accent6"/>
                </a:solidFill>
              </a:rPr>
              <a:t>Possible next steps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82563"/>
      </p:ext>
    </p:extLst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174E4B-BAC6-D043-9403-5F56AA60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Fantasy Premier League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675E08-C6DF-8944-A882-D360400E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11903"/>
            <a:ext cx="4585714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Given a virtual budget of £100m, each ‘manager’ has to assemble a team of players, who score FPL points based on their performance in real life games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Famous players who scored highly in previous seasons are more expensive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Therefore, good FPL managers are those able to spot cheap, unknown players with the potential to score big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BC18-D6AB-0E44-B3AA-26F5D2F1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7B58B-094A-AA45-92AB-6AC8F57BA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42" b="22839"/>
          <a:stretch/>
        </p:blipFill>
        <p:spPr>
          <a:xfrm>
            <a:off x="7172174" y="1011903"/>
            <a:ext cx="3917472" cy="5202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DE343F32-F6CA-1648-8AE8-618C4D4B7CE4}"/>
              </a:ext>
            </a:extLst>
          </p:cNvPr>
          <p:cNvSpPr/>
          <p:nvPr/>
        </p:nvSpPr>
        <p:spPr>
          <a:xfrm>
            <a:off x="6811618" y="2226364"/>
            <a:ext cx="1302247" cy="993913"/>
          </a:xfrm>
          <a:prstGeom prst="wedgeRectCallout">
            <a:avLst>
              <a:gd name="adj1" fmla="val 40613"/>
              <a:gd name="adj2" fmla="val 66748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Defenders score points for keeping ‘clean sheets’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CAA989C4-FE58-ED49-8B0F-D09CE2016684}"/>
              </a:ext>
            </a:extLst>
          </p:cNvPr>
          <p:cNvSpPr/>
          <p:nvPr/>
        </p:nvSpPr>
        <p:spPr>
          <a:xfrm>
            <a:off x="10535803" y="5223315"/>
            <a:ext cx="1405677" cy="1195664"/>
          </a:xfrm>
          <a:prstGeom prst="wedgeRectCallout">
            <a:avLst>
              <a:gd name="adj1" fmla="val -76431"/>
              <a:gd name="adj2" fmla="val -3438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Managers select a ‘captain’ each week. This player’s points are doubled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062E337A-C2FF-2B49-A2D9-92CC67E17D93}"/>
              </a:ext>
            </a:extLst>
          </p:cNvPr>
          <p:cNvSpPr/>
          <p:nvPr/>
        </p:nvSpPr>
        <p:spPr>
          <a:xfrm>
            <a:off x="9685874" y="2171777"/>
            <a:ext cx="2030319" cy="630555"/>
          </a:xfrm>
          <a:prstGeom prst="wedgeRectCallout">
            <a:avLst>
              <a:gd name="adj1" fmla="val -62910"/>
              <a:gd name="adj2" fmla="val 1666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Goalkeepers score points for making saves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E51F9FA8-8F03-CB40-A061-ECF594089CDC}"/>
              </a:ext>
            </a:extLst>
          </p:cNvPr>
          <p:cNvSpPr/>
          <p:nvPr/>
        </p:nvSpPr>
        <p:spPr>
          <a:xfrm>
            <a:off x="6400800" y="5223315"/>
            <a:ext cx="1420651" cy="1195664"/>
          </a:xfrm>
          <a:prstGeom prst="wedgeRectCallout">
            <a:avLst>
              <a:gd name="adj1" fmla="val 64576"/>
              <a:gd name="adj2" fmla="val -3433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Midfielders and strikers score points for scoring and ‘assisting’ goals</a:t>
            </a:r>
          </a:p>
        </p:txBody>
      </p:sp>
    </p:spTree>
    <p:extLst>
      <p:ext uri="{BB962C8B-B14F-4D97-AF65-F5344CB8AC3E}">
        <p14:creationId xmlns:p14="http://schemas.microsoft.com/office/powerpoint/2010/main" val="614069744"/>
      </p:ext>
    </p:extLst>
  </p:cSld>
  <p:clrMapOvr>
    <a:masterClrMapping/>
  </p:clrMapOvr>
  <p:transition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9F0A5F8-4C10-6C41-98F2-E802E7F7D1A6}"/>
              </a:ext>
            </a:extLst>
          </p:cNvPr>
          <p:cNvGrpSpPr/>
          <p:nvPr/>
        </p:nvGrpSpPr>
        <p:grpSpPr>
          <a:xfrm>
            <a:off x="6818486" y="1011903"/>
            <a:ext cx="5194838" cy="5379319"/>
            <a:chOff x="6818486" y="1260415"/>
            <a:chExt cx="5003400" cy="513080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EBBF33-87D8-A340-8F36-08BAA47C22BD}"/>
                </a:ext>
              </a:extLst>
            </p:cNvPr>
            <p:cNvSpPr/>
            <p:nvPr/>
          </p:nvSpPr>
          <p:spPr>
            <a:xfrm>
              <a:off x="6818486" y="1759527"/>
              <a:ext cx="5003400" cy="46316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367FE9-3F3C-9B4C-AFC4-7742AFB6CAC8}"/>
                </a:ext>
              </a:extLst>
            </p:cNvPr>
            <p:cNvSpPr/>
            <p:nvPr/>
          </p:nvSpPr>
          <p:spPr>
            <a:xfrm>
              <a:off x="6818486" y="1260415"/>
              <a:ext cx="5003400" cy="499112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i="1" dirty="0">
                  <a:latin typeface="Barlow Light" pitchFamily="2" charset="77"/>
                </a:rPr>
                <a:t>Data Sources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87C8E1-9A58-2444-A5A3-DF4E7B51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data science do for FPL?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5A099-8B0D-7848-8CFA-252CC5F4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0E5AD7F-CBB6-0145-8425-A2AAD28C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11903"/>
            <a:ext cx="4585714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Every football match generates a lot of data – both in terms of player performance and FPL manager decisions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Managers can swap one player from their team every week to bring in a replacement (who may be in better form, or have  an easier run of fixtures)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The aim is to create a suite of tools that help managers make better picks throughout the season, based on the data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3A0F69-9B55-8443-A1A5-C1758AA4E174}"/>
              </a:ext>
            </a:extLst>
          </p:cNvPr>
          <p:cNvGrpSpPr/>
          <p:nvPr/>
        </p:nvGrpSpPr>
        <p:grpSpPr>
          <a:xfrm>
            <a:off x="7095627" y="1779616"/>
            <a:ext cx="2016050" cy="2045120"/>
            <a:chOff x="2793261" y="1601829"/>
            <a:chExt cx="4009321" cy="40671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930D8D-674E-654D-BC5B-2D9DB5EC9F64}"/>
                </a:ext>
              </a:extLst>
            </p:cNvPr>
            <p:cNvGrpSpPr/>
            <p:nvPr/>
          </p:nvGrpSpPr>
          <p:grpSpPr>
            <a:xfrm>
              <a:off x="2793261" y="1601829"/>
              <a:ext cx="4009321" cy="1969796"/>
              <a:chOff x="2793261" y="1601828"/>
              <a:chExt cx="8668044" cy="425864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72219D-989A-3441-A870-AC13F51F5632}"/>
                  </a:ext>
                </a:extLst>
              </p:cNvPr>
              <p:cNvGrpSpPr/>
              <p:nvPr/>
            </p:nvGrpSpPr>
            <p:grpSpPr>
              <a:xfrm>
                <a:off x="279326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21710583-0B8C-054E-B2F7-CA77C6E30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BDA0BFF-B84D-7E45-9D0F-C719F0FBE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778DA5E1-4892-EE49-AFF7-CFEF65CB62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8B5B2A26-192C-674B-BDA5-0B43F046C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7306878-3230-8F40-9532-DE9D6730BE20}"/>
                  </a:ext>
                </a:extLst>
              </p:cNvPr>
              <p:cNvGrpSpPr/>
              <p:nvPr/>
            </p:nvGrpSpPr>
            <p:grpSpPr>
              <a:xfrm>
                <a:off x="882242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3392E64-3EB5-0949-8F29-D242FA7F4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38C7894-6EEE-C645-A3A7-B138F919E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A5CB9CB-56BC-B040-BD68-49355D882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334D4579-9916-4A41-A404-1927C777F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C1C9B7A-6B35-5143-8641-23D8749E6719}"/>
                  </a:ext>
                </a:extLst>
              </p:cNvPr>
              <p:cNvGrpSpPr/>
              <p:nvPr/>
            </p:nvGrpSpPr>
            <p:grpSpPr>
              <a:xfrm>
                <a:off x="580784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30AB0B02-DA8C-2F49-8DC8-CA6AA4476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7348E4BE-6F40-3440-B5B0-5FD1954FA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6D665F7C-60F9-6547-9BCF-5B099F79C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5CDF9DA5-1DC7-1D40-ABB8-1DB4BCA4F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2BB3F6-93DF-E74B-BC4E-1C6A4B39BBC8}"/>
                </a:ext>
              </a:extLst>
            </p:cNvPr>
            <p:cNvGrpSpPr/>
            <p:nvPr/>
          </p:nvGrpSpPr>
          <p:grpSpPr>
            <a:xfrm>
              <a:off x="2793261" y="3699164"/>
              <a:ext cx="4009321" cy="1969796"/>
              <a:chOff x="2793261" y="1601828"/>
              <a:chExt cx="8668044" cy="425864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26FA02C-A134-B448-8DED-1CC460BEF4D7}"/>
                  </a:ext>
                </a:extLst>
              </p:cNvPr>
              <p:cNvGrpSpPr/>
              <p:nvPr/>
            </p:nvGrpSpPr>
            <p:grpSpPr>
              <a:xfrm>
                <a:off x="279326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722B166-66B2-4544-BB1F-8EA8FC638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A948F8E-0A16-E548-AC01-157652329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1ECF2C4-4D4D-7C45-84B5-708606678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8226B89-ABE6-0D4F-A7D7-C87CF4EEE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0F6157-5431-E942-8D9B-C91BEE4D2F86}"/>
                  </a:ext>
                </a:extLst>
              </p:cNvPr>
              <p:cNvGrpSpPr/>
              <p:nvPr/>
            </p:nvGrpSpPr>
            <p:grpSpPr>
              <a:xfrm>
                <a:off x="882242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12E9DD8-8C84-4C4F-A9D2-14779022A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9B55540-6082-4349-9097-830FCA2F44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84BC4F6B-40D6-754B-B6E1-0CA1B4FB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FF326D-9384-A84E-9ADA-8A8B3E810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BDA8B7D-E9E8-8F49-B52D-87E07BC9885C}"/>
                  </a:ext>
                </a:extLst>
              </p:cNvPr>
              <p:cNvGrpSpPr/>
              <p:nvPr/>
            </p:nvGrpSpPr>
            <p:grpSpPr>
              <a:xfrm>
                <a:off x="580784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56A009A-C0DA-094E-90E8-2C0F64190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7E0C0A4-DF42-684B-90A0-6B349583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AFA369E-BAFD-9D49-8672-AC39ABBA5F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5B57FC7-BEE0-4846-8584-E49CF5790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  <p:pic>
        <p:nvPicPr>
          <p:cNvPr id="39" name="Picture 12" descr="The Evolution Of The Premier League Logo">
            <a:extLst>
              <a:ext uri="{FF2B5EF4-FFF2-40B4-BE49-F238E27FC236}">
                <a16:creationId xmlns:a16="http://schemas.microsoft.com/office/drawing/2014/main" id="{39751382-8955-6249-A20D-52C04DF6A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0" t="9273" r="24773" b="6384"/>
          <a:stretch/>
        </p:blipFill>
        <p:spPr bwMode="auto">
          <a:xfrm>
            <a:off x="7026475" y="4159146"/>
            <a:ext cx="2085202" cy="196456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DEE170DE-43E5-854C-996E-9DFCEA2096AC}"/>
              </a:ext>
            </a:extLst>
          </p:cNvPr>
          <p:cNvSpPr txBox="1">
            <a:spLocks/>
          </p:cNvSpPr>
          <p:nvPr/>
        </p:nvSpPr>
        <p:spPr>
          <a:xfrm>
            <a:off x="9309203" y="1829896"/>
            <a:ext cx="2512683" cy="4293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1"/>
                </a:solidFill>
              </a:rPr>
              <a:t>Text commentary for every match scraped from the Premier League  website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1"/>
                </a:solidFill>
              </a:rPr>
              <a:t>‘Fantasy’ data (e.g. FPL points, player transfers, etc.)  from official API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1"/>
                </a:solidFill>
              </a:rPr>
              <a:t>Combined, this gives a detailed view of every shot taken in every match, and an aggregate view of the decisions of each FPL manager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25202"/>
      </p:ext>
    </p:extLst>
  </p:cSld>
  <p:clrMapOvr>
    <a:masterClrMapping/>
  </p:clrMapOvr>
  <p:transition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3EE5-20F2-D94F-8269-97037DF9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FPL points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17B6-3B3B-D544-9E56-AD286AE7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06C9F3-72F8-1C49-B466-F332CD98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37" y="1011902"/>
            <a:ext cx="2603511" cy="25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6FB584F-046F-4549-B59B-4C5FA756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948" y="1011903"/>
            <a:ext cx="2727943" cy="25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26EAF6C-1217-124B-8EE8-B9ADB8F63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11903"/>
            <a:ext cx="4327401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The share of points earned by position reflects the number of players of each position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More than half of FPL points are generated by ‘Minutes Played’, i.e. players simply being selected to play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Keeping clean sheets and scoring goals are the most common ways to generate extra points - thus FPL managers need to be mindful of both attack and defence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F4F8FE-94F1-664B-9467-5A12FD5AB942}"/>
              </a:ext>
            </a:extLst>
          </p:cNvPr>
          <p:cNvGrpSpPr/>
          <p:nvPr/>
        </p:nvGrpSpPr>
        <p:grpSpPr>
          <a:xfrm>
            <a:off x="6142488" y="3781453"/>
            <a:ext cx="5869404" cy="2794954"/>
            <a:chOff x="6142488" y="3781453"/>
            <a:chExt cx="5869404" cy="2794954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3E5C86EA-A00C-B64B-92B1-BF6C80F51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488" y="3781453"/>
              <a:ext cx="5869404" cy="279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ular Callout 13">
              <a:extLst>
                <a:ext uri="{FF2B5EF4-FFF2-40B4-BE49-F238E27FC236}">
                  <a16:creationId xmlns:a16="http://schemas.microsoft.com/office/drawing/2014/main" id="{746D6EDB-72CE-094E-8B25-B951A3640C3A}"/>
                </a:ext>
              </a:extLst>
            </p:cNvPr>
            <p:cNvSpPr/>
            <p:nvPr/>
          </p:nvSpPr>
          <p:spPr>
            <a:xfrm>
              <a:off x="8541826" y="5102088"/>
              <a:ext cx="2311704" cy="1057504"/>
            </a:xfrm>
            <a:prstGeom prst="wedgeRectCallout">
              <a:avLst>
                <a:gd name="adj1" fmla="val -71890"/>
                <a:gd name="adj2" fmla="val 30909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0" rIns="72000" bIns="0" rtlCol="0" anchor="ctr">
              <a:noAutofit/>
            </a:bodyPr>
            <a:lstStyle/>
            <a:p>
              <a:pPr algn="ctr"/>
              <a:r>
                <a:rPr lang="en-GB" sz="1400" dirty="0">
                  <a:solidFill>
                    <a:schemeClr val="accent1"/>
                  </a:solidFill>
                  <a:latin typeface="Barlow" pitchFamily="2" charset="77"/>
                </a:rPr>
                <a:t>It is possible for players to lose points for things like missing penalties, or conceding a lot of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9055288"/>
      </p:ext>
    </p:extLst>
  </p:cSld>
  <p:clrMapOvr>
    <a:masterClrMapping/>
  </p:clrMapOvr>
  <p:transition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E6E6-D996-104C-8BFF-84D3E54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Picking ‘differentials’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36C5F-6028-AB4F-90F5-11A49298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1C2E0BDF-6BEC-DB40-8106-CA060626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11903"/>
            <a:ext cx="3944771" cy="5379319"/>
          </a:xfrm>
        </p:spPr>
        <p:txBody>
          <a:bodyPr>
            <a:normAutofit fontScale="92500"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Differential players are those owned by a small number of FPL managers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Consistently picking ‘differentials’ is key to FPL success – if you own a high-scoring player, this isn’t overly advantageous if the same player is owned by 50% of managers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Data suggests that there are such ‘differential’ players in the game (though they are in the minority)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71862-B9A9-5E48-8601-737DD928AB25}"/>
              </a:ext>
            </a:extLst>
          </p:cNvPr>
          <p:cNvGrpSpPr/>
          <p:nvPr/>
        </p:nvGrpSpPr>
        <p:grpSpPr>
          <a:xfrm>
            <a:off x="6126722" y="409902"/>
            <a:ext cx="5997858" cy="6144341"/>
            <a:chOff x="5891039" y="288099"/>
            <a:chExt cx="6162928" cy="6313442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557FF9F3-E9B8-DB48-85A9-B02C66790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1040" y="288099"/>
              <a:ext cx="3081463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8209D2B6-9D67-8A48-8A5C-FD1ADCA19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2503" y="288099"/>
              <a:ext cx="3081464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4174ACF8-8148-6E48-B065-46D2CBBCB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1039" y="3505541"/>
              <a:ext cx="3081464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F5AFD424-6BDB-3944-9F7A-CDEC8C57F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2503" y="3505541"/>
              <a:ext cx="3081464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AED25F5-8751-3347-8A91-22F31BDA5B11}"/>
              </a:ext>
            </a:extLst>
          </p:cNvPr>
          <p:cNvSpPr/>
          <p:nvPr/>
        </p:nvSpPr>
        <p:spPr>
          <a:xfrm>
            <a:off x="6505364" y="1659987"/>
            <a:ext cx="873140" cy="725932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CD3E613-1001-6E40-BF14-09D32DE86D9F}"/>
              </a:ext>
            </a:extLst>
          </p:cNvPr>
          <p:cNvSpPr/>
          <p:nvPr/>
        </p:nvSpPr>
        <p:spPr>
          <a:xfrm>
            <a:off x="9457790" y="1675713"/>
            <a:ext cx="589035" cy="694480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5FA200F-F058-E34D-9519-2C2228D527F3}"/>
              </a:ext>
            </a:extLst>
          </p:cNvPr>
          <p:cNvSpPr/>
          <p:nvPr/>
        </p:nvSpPr>
        <p:spPr>
          <a:xfrm>
            <a:off x="9492515" y="4375231"/>
            <a:ext cx="704782" cy="1341008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E7D6904-9943-DD42-A367-952ECC943751}"/>
              </a:ext>
            </a:extLst>
          </p:cNvPr>
          <p:cNvSpPr/>
          <p:nvPr/>
        </p:nvSpPr>
        <p:spPr>
          <a:xfrm>
            <a:off x="6456189" y="4510069"/>
            <a:ext cx="485745" cy="810228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924622"/>
      </p:ext>
    </p:extLst>
  </p:cSld>
  <p:clrMapOvr>
    <a:masterClrMapping/>
  </p:clrMapOvr>
  <p:transition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D356-92D3-E54D-AD54-02DC59D0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F0868-379D-A74A-82D3-32EFC92A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54B65DA-5D20-4247-888F-A950B0B8A121}"/>
              </a:ext>
            </a:extLst>
          </p:cNvPr>
          <p:cNvSpPr txBox="1">
            <a:spLocks/>
          </p:cNvSpPr>
          <p:nvPr/>
        </p:nvSpPr>
        <p:spPr>
          <a:xfrm>
            <a:off x="1815089" y="1011903"/>
            <a:ext cx="3457556" cy="5379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Picking ‘important’ players of less well known teams could be a good way to spot differentials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We can start to explore which players appear to be ‘intrinsic’ to their teams’ performance</a:t>
            </a:r>
            <a:r>
              <a:rPr lang="en-US" sz="2400" dirty="0"/>
              <a:t>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dirty="0"/>
              <a:t>How can we </a:t>
            </a:r>
            <a:r>
              <a:rPr lang="en-US" sz="2400" dirty="0" err="1"/>
              <a:t>analyse</a:t>
            </a:r>
            <a:r>
              <a:rPr lang="en-US" sz="2400" dirty="0"/>
              <a:t> this more rigorously?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AF7CF2-1893-784C-A2EE-3C7CEBB38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599" y="557408"/>
            <a:ext cx="5815287" cy="31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024B655-4A3E-6349-91F3-1749D7C3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15" y="3941433"/>
            <a:ext cx="6270254" cy="252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3A43091C-6F54-8C45-A77E-3657E1895CD7}"/>
              </a:ext>
            </a:extLst>
          </p:cNvPr>
          <p:cNvSpPr/>
          <p:nvPr/>
        </p:nvSpPr>
        <p:spPr>
          <a:xfrm>
            <a:off x="10402784" y="5079509"/>
            <a:ext cx="1515956" cy="1226290"/>
          </a:xfrm>
          <a:prstGeom prst="wedgeRectCallout">
            <a:avLst>
              <a:gd name="adj1" fmla="val -31893"/>
              <a:gd name="adj2" fmla="val -7872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Raul </a:t>
            </a:r>
            <a:r>
              <a:rPr lang="en-GB" sz="1200" dirty="0" err="1">
                <a:solidFill>
                  <a:schemeClr val="accent1"/>
                </a:solidFill>
                <a:latin typeface="Barlow" pitchFamily="2" charset="77"/>
              </a:rPr>
              <a:t>Jiminez</a:t>
            </a:r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 of Wolves has 3 of the league’s 4 most productive partnerships.</a:t>
            </a:r>
          </a:p>
        </p:txBody>
      </p:sp>
    </p:spTree>
    <p:extLst>
      <p:ext uri="{BB962C8B-B14F-4D97-AF65-F5344CB8AC3E}">
        <p14:creationId xmlns:p14="http://schemas.microsoft.com/office/powerpoint/2010/main" val="824673759"/>
      </p:ext>
    </p:extLst>
  </p:cSld>
  <p:clrMapOvr>
    <a:masterClrMapping/>
  </p:clrMapOvr>
  <p:transition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A8C8-92E8-B347-8C53-EC102B11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6974C-8C85-FE4D-B884-172E7B3B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67AF76F-FADE-804F-9676-215493580505}"/>
              </a:ext>
            </a:extLst>
          </p:cNvPr>
          <p:cNvSpPr txBox="1">
            <a:spLocks/>
          </p:cNvSpPr>
          <p:nvPr/>
        </p:nvSpPr>
        <p:spPr>
          <a:xfrm>
            <a:off x="1815087" y="945470"/>
            <a:ext cx="10006799" cy="1441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000" dirty="0"/>
              <a:t>We can think about teams like they were social networks. Then the strength of connection between two players can be given by number of times they’ve assisted each other’s shots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000" dirty="0"/>
              <a:t>Then we can use ‘betweenness’ metrics to work out who the most ‘enmeshed’ (and thus, ‘important’) players are on a team by team basis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B5D3F-1DF6-A14E-BE45-F76B41BC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58" y="2505691"/>
            <a:ext cx="4811345" cy="4316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67EBA8-B92D-8141-8C6A-60F0952F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02" y="2505691"/>
            <a:ext cx="4612962" cy="41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44285"/>
      </p:ext>
    </p:extLst>
  </p:cSld>
  <p:clrMapOvr>
    <a:masterClrMapping/>
  </p:clrMapOvr>
  <p:transition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9666-DA21-1E46-850C-665EF54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Shot quality and ‘expected goals’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E4098-D9D5-4147-BA8B-4E4C5FEB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050FF00-1DF3-6940-8060-BE28DB59D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11903"/>
            <a:ext cx="3944771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Can we remove some of the sport’s intrinsic ‘randomness’ to help make our analysis more reliable?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Having defined the different types of possible shots we can see the goal conversion rate of each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We can then sum the expected conversion rates for shots that a player took in a match to give a grand ‘Expected Goals’ (XG)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sz="2400" dirty="0"/>
          </a:p>
        </p:txBody>
      </p:sp>
      <p:pic>
        <p:nvPicPr>
          <p:cNvPr id="6146" name="Picture 2" descr="GoalConversion.png">
            <a:extLst>
              <a:ext uri="{FF2B5EF4-FFF2-40B4-BE49-F238E27FC236}">
                <a16:creationId xmlns:a16="http://schemas.microsoft.com/office/drawing/2014/main" id="{41FC62FA-553D-B44B-963E-A03FD3A0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16" y="975361"/>
            <a:ext cx="5140670" cy="223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DC11FBA-9BA4-264B-BD6F-0371B960E73B}"/>
              </a:ext>
            </a:extLst>
          </p:cNvPr>
          <p:cNvSpPr txBox="1">
            <a:spLocks/>
          </p:cNvSpPr>
          <p:nvPr/>
        </p:nvSpPr>
        <p:spPr>
          <a:xfrm>
            <a:off x="6818486" y="1011904"/>
            <a:ext cx="2027019" cy="304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b="1" i="1" dirty="0"/>
              <a:t>% shot conversion rate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13361D3-739E-5C4A-B4E8-C3584061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16" y="3516013"/>
            <a:ext cx="5140670" cy="290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52871"/>
      </p:ext>
    </p:extLst>
  </p:cSld>
  <p:clrMapOvr>
    <a:masterClrMapping/>
  </p:clrMapOvr>
  <p:transition>
    <p:cover dir="u"/>
  </p:transition>
</p:sld>
</file>

<file path=ppt/theme/theme1.xml><?xml version="1.0" encoding="utf-8"?>
<a:theme xmlns:a="http://schemas.openxmlformats.org/drawingml/2006/main" name="Office Theme">
  <a:themeElements>
    <a:clrScheme name="CalBal91 1">
      <a:dk1>
        <a:srgbClr val="000000"/>
      </a:dk1>
      <a:lt1>
        <a:srgbClr val="FFFFFF"/>
      </a:lt1>
      <a:dk2>
        <a:srgbClr val="F5B14C"/>
      </a:dk2>
      <a:lt2>
        <a:srgbClr val="E7E6E6"/>
      </a:lt2>
      <a:accent1>
        <a:srgbClr val="2CBDFE"/>
      </a:accent1>
      <a:accent2>
        <a:srgbClr val="47DBCD"/>
      </a:accent2>
      <a:accent3>
        <a:srgbClr val="F3A0F2"/>
      </a:accent3>
      <a:accent4>
        <a:srgbClr val="9D2EC5"/>
      </a:accent4>
      <a:accent5>
        <a:srgbClr val="661D98"/>
      </a:accent5>
      <a:accent6>
        <a:srgbClr val="888888"/>
      </a:accent6>
      <a:hlink>
        <a:srgbClr val="F5B14C"/>
      </a:hlink>
      <a:folHlink>
        <a:srgbClr val="6C41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1200" dirty="0" smtClean="0">
            <a:solidFill>
              <a:schemeClr val="accent6"/>
            </a:solidFill>
            <a:latin typeface="Barlow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7DC9724-6F8D-1048-A8E1-77F5437EDD1C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0E3B478-76CF-9D49-A098-470625E813B3}">
  <we:reference id="wa104380506" version="1.3.0.0" store="en-US" storeType="OMEX"/>
  <we:alternateReferences>
    <we:reference id="wa104380506" version="1.3.0.0" store="WA10438050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18353</TotalTime>
  <Words>958</Words>
  <Application>Microsoft Macintosh PowerPoint</Application>
  <PresentationFormat>Widescreen</PresentationFormat>
  <Paragraphs>106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Barlow</vt:lpstr>
      <vt:lpstr>Barlow ExtraLight</vt:lpstr>
      <vt:lpstr>Barlow Light</vt:lpstr>
      <vt:lpstr>Barlow SemiBold</vt:lpstr>
      <vt:lpstr>Calibri</vt:lpstr>
      <vt:lpstr>Franklin Gothic Book</vt:lpstr>
      <vt:lpstr>System Font Regular</vt:lpstr>
      <vt:lpstr>Office Theme</vt:lpstr>
      <vt:lpstr>Capstone Project</vt:lpstr>
      <vt:lpstr>Executive summary</vt:lpstr>
      <vt:lpstr>An introduction to Fantasy Premier League</vt:lpstr>
      <vt:lpstr>What can data science do for FPL?</vt:lpstr>
      <vt:lpstr>Where do FPL points come from?</vt:lpstr>
      <vt:lpstr>Picking ‘differentials’</vt:lpstr>
      <vt:lpstr>Player importance</vt:lpstr>
      <vt:lpstr>Team networks</vt:lpstr>
      <vt:lpstr>Shot quality and ‘expected goals’</vt:lpstr>
      <vt:lpstr>A suite of tools for FPL managers...</vt:lpstr>
      <vt:lpstr>Possible next steps</vt:lpstr>
      <vt:lpstr>Thank you for your time</vt:lpstr>
      <vt:lpstr>Models failed to effectively predict player XG and XGI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Callum Ballard</dc:creator>
  <cp:lastModifiedBy>Callum Ballard</cp:lastModifiedBy>
  <cp:revision>227</cp:revision>
  <cp:lastPrinted>2020-03-27T15:59:12Z</cp:lastPrinted>
  <dcterms:created xsi:type="dcterms:W3CDTF">2019-05-29T16:03:49Z</dcterms:created>
  <dcterms:modified xsi:type="dcterms:W3CDTF">2020-03-27T15:59:22Z</dcterms:modified>
</cp:coreProperties>
</file>